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charts/chart4.xml" ContentType="application/vnd.openxmlformats-officedocument.drawingml.chart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charts/chart5.xml" ContentType="application/vnd.openxmlformats-officedocument.drawingml.chart+xml"/>
  <Override PartName="/ppt/slides/slide15.xml" ContentType="application/vnd.openxmlformats-officedocument.presentationml.slide+xml"/>
  <Override PartName="/ppt/charts/chart1.xml" ContentType="application/vnd.openxmlformats-officedocument.drawingml.chart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charts/chart6.xml" ContentType="application/vnd.openxmlformats-officedocument.drawingml.chart+xml"/>
  <Override PartName="/ppt/slides/slide16.xml" ContentType="application/vnd.openxmlformats-officedocument.presentationml.slide+xml"/>
  <Override PartName="/ppt/slides/slide7.xml" ContentType="application/vnd.openxmlformats-officedocument.presentationml.slide+xml"/>
  <Override PartName="/ppt/charts/chart2.xml" ContentType="application/vnd.openxmlformats-officedocument.drawingml.chart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charts/chart7.xml" ContentType="application/vnd.openxmlformats-officedocument.drawingml.chart+xml"/>
  <Override PartName="/ppt/slides/slide17.xml" ContentType="application/vnd.openxmlformats-officedocument.presentationml.slide+xml"/>
  <Override PartName="/ppt/slides/slide8.xml" ContentType="application/vnd.openxmlformats-officedocument.presentationml.slide+xml"/>
  <Override PartName="/ppt/charts/chart3.xml" ContentType="application/vnd.openxmlformats-officedocument.drawingml.chart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  <Override PartName="/ppt/charts/chart8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sldIdLst>
    <p:sldId id="283" r:id="rId2"/>
    <p:sldId id="284" r:id="rId3"/>
    <p:sldId id="259" r:id="rId4"/>
    <p:sldId id="280" r:id="rId5"/>
    <p:sldId id="258" r:id="rId6"/>
    <p:sldId id="260" r:id="rId7"/>
    <p:sldId id="257" r:id="rId8"/>
    <p:sldId id="278" r:id="rId9"/>
    <p:sldId id="279" r:id="rId10"/>
    <p:sldId id="261" r:id="rId11"/>
    <p:sldId id="262" r:id="rId12"/>
    <p:sldId id="263" r:id="rId13"/>
    <p:sldId id="266" r:id="rId14"/>
    <p:sldId id="267" r:id="rId15"/>
    <p:sldId id="265" r:id="rId16"/>
    <p:sldId id="264" r:id="rId17"/>
    <p:sldId id="276" r:id="rId18"/>
    <p:sldId id="281" r:id="rId19"/>
    <p:sldId id="268" r:id="rId20"/>
    <p:sldId id="269" r:id="rId21"/>
    <p:sldId id="270" r:id="rId22"/>
    <p:sldId id="271" r:id="rId23"/>
    <p:sldId id="272" r:id="rId24"/>
    <p:sldId id="282" r:id="rId25"/>
    <p:sldId id="273" r:id="rId26"/>
    <p:sldId id="274" r:id="rId27"/>
    <p:sldId id="275" r:id="rId28"/>
    <p:sldId id="285" r:id="rId29"/>
    <p:sldId id="28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BB3613"/>
    <a:srgbClr val="E4593B"/>
    <a:srgbClr val="E49720"/>
    <a:srgbClr val="E43214"/>
    <a:srgbClr val="E44C10"/>
    <a:srgbClr val="35FFF0"/>
  </p:clrMru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27220" autoAdjust="0"/>
    <p:restoredTop sz="94660"/>
  </p:normalViewPr>
  <p:slideViewPr>
    <p:cSldViewPr>
      <p:cViewPr varScale="1">
        <p:scale>
          <a:sx n="112" d="100"/>
          <a:sy n="112" d="100"/>
        </p:scale>
        <p:origin x="-12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Michael%20Si\Dropbox\Fuel%20Cell%20&amp;%20Rocket%20Projects\Project%207\ME140projectnumber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 dirty="0"/>
              <a:t>C</a:t>
            </a:r>
            <a:r>
              <a:rPr lang="en-US" sz="1400" dirty="0"/>
              <a:t>F</a:t>
            </a:r>
            <a:r>
              <a:rPr lang="en-US" dirty="0"/>
              <a:t> Comparison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Sheet1!$A$3:$A$5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Sheet1!$B$3:$B$5</c:f>
              <c:numCache>
                <c:formatCode>General</c:formatCode>
                <c:ptCount val="3"/>
                <c:pt idx="0">
                  <c:v>0.986</c:v>
                </c:pt>
                <c:pt idx="1">
                  <c:v>0.982</c:v>
                </c:pt>
                <c:pt idx="2">
                  <c:v>0.792</c:v>
                </c:pt>
              </c:numCache>
            </c:numRef>
          </c:val>
        </c:ser>
        <c:axId val="489732568"/>
        <c:axId val="489735784"/>
      </c:barChart>
      <c:catAx>
        <c:axId val="48973256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89735784"/>
        <c:crosses val="autoZero"/>
        <c:auto val="1"/>
        <c:lblAlgn val="ctr"/>
        <c:lblOffset val="100"/>
      </c:catAx>
      <c:valAx>
        <c:axId val="489735784"/>
        <c:scaling>
          <c:orientation val="minMax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89732568"/>
        <c:crosses val="autoZero"/>
        <c:crossBetween val="between"/>
      </c:valAx>
    </c:plotArea>
    <c:plotVisOnly val="1"/>
    <c:dispBlanksAs val="gap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/>
              <a:t>Exit</a:t>
            </a:r>
            <a:r>
              <a:rPr lang="en-US" baseline="0"/>
              <a:t> Velocity</a:t>
            </a:r>
            <a:r>
              <a:rPr lang="en-US"/>
              <a:t> Comparison (m/s)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Sheet1!$A$6:$A$8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Sheet1!$B$6:$B$8</c:f>
              <c:numCache>
                <c:formatCode>General</c:formatCode>
                <c:ptCount val="3"/>
                <c:pt idx="0">
                  <c:v>661.9</c:v>
                </c:pt>
                <c:pt idx="1">
                  <c:v>661.9</c:v>
                </c:pt>
                <c:pt idx="2">
                  <c:v>671.8</c:v>
                </c:pt>
              </c:numCache>
            </c:numRef>
          </c:val>
        </c:ser>
        <c:axId val="545105208"/>
        <c:axId val="545108264"/>
      </c:barChart>
      <c:catAx>
        <c:axId val="54510520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108264"/>
        <c:crosses val="autoZero"/>
        <c:auto val="1"/>
        <c:lblAlgn val="ctr"/>
        <c:lblOffset val="100"/>
      </c:catAx>
      <c:valAx>
        <c:axId val="545108264"/>
        <c:scaling>
          <c:orientation val="minMax"/>
          <c:max val="800.0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105208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/>
              <a:t>Exit</a:t>
            </a:r>
            <a:r>
              <a:rPr lang="en-US" baseline="0"/>
              <a:t> Velocity</a:t>
            </a:r>
            <a:r>
              <a:rPr lang="en-US"/>
              <a:t> Comparison (m/s)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Sheet1!$A$6:$A$8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Sheet1!$C$6:$C$8</c:f>
              <c:numCache>
                <c:formatCode>General</c:formatCode>
                <c:ptCount val="3"/>
                <c:pt idx="0">
                  <c:v>1091.0</c:v>
                </c:pt>
                <c:pt idx="1">
                  <c:v>1111.0</c:v>
                </c:pt>
                <c:pt idx="2">
                  <c:v>984.2361999999994</c:v>
                </c:pt>
              </c:numCache>
            </c:numRef>
          </c:val>
        </c:ser>
        <c:axId val="545171208"/>
        <c:axId val="545175240"/>
      </c:barChart>
      <c:catAx>
        <c:axId val="54517120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175240"/>
        <c:crosses val="autoZero"/>
        <c:auto val="1"/>
        <c:lblAlgn val="ctr"/>
        <c:lblOffset val="100"/>
      </c:catAx>
      <c:valAx>
        <c:axId val="545175240"/>
        <c:scaling>
          <c:orientation val="minMax"/>
          <c:max val="1200.0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171208"/>
        <c:crosses val="autoZero"/>
        <c:crossBetween val="between"/>
      </c:valAx>
    </c:plotArea>
    <c:plotVisOnly val="1"/>
    <c:dispBlanksAs val="gap"/>
  </c:chart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2"/>
  <c:chart>
    <c:title>
      <c:tx>
        <c:rich>
          <a:bodyPr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80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baseline="0" dirty="0" smtClean="0">
                <a:effectLst/>
              </a:rPr>
              <a:t>C</a:t>
            </a:r>
            <a:r>
              <a:rPr lang="en-US" sz="1400" b="1" i="0" baseline="0" dirty="0" smtClean="0">
                <a:effectLst/>
              </a:rPr>
              <a:t>F</a:t>
            </a:r>
            <a:r>
              <a:rPr lang="en-US" sz="1800" b="1" i="0" baseline="0" dirty="0" smtClean="0">
                <a:effectLst/>
              </a:rPr>
              <a:t> </a:t>
            </a:r>
            <a:r>
              <a:rPr lang="en-US" dirty="0" smtClean="0"/>
              <a:t>Comparison</a:t>
            </a:r>
            <a:endParaRPr lang="en-US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Sheet1!$A$3:$A$5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Sheet1!$C$3:$C$5</c:f>
              <c:numCache>
                <c:formatCode>General</c:formatCode>
                <c:ptCount val="3"/>
                <c:pt idx="0">
                  <c:v>1.192</c:v>
                </c:pt>
                <c:pt idx="1">
                  <c:v>0.788</c:v>
                </c:pt>
                <c:pt idx="2">
                  <c:v>1.053</c:v>
                </c:pt>
              </c:numCache>
            </c:numRef>
          </c:val>
        </c:ser>
        <c:axId val="545225144"/>
        <c:axId val="465402856"/>
      </c:barChart>
      <c:catAx>
        <c:axId val="545225144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65402856"/>
        <c:crosses val="autoZero"/>
        <c:auto val="1"/>
        <c:lblAlgn val="ctr"/>
        <c:lblOffset val="100"/>
      </c:catAx>
      <c:valAx>
        <c:axId val="465402856"/>
        <c:scaling>
          <c:orientation val="minMax"/>
          <c:max val="1.4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225144"/>
        <c:crosses val="autoZero"/>
        <c:crossBetween val="between"/>
      </c:valAx>
    </c:plotArea>
    <c:plotVisOnly val="1"/>
    <c:dispBlanksAs val="gap"/>
  </c:chart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 dirty="0" smtClean="0"/>
              <a:t>C</a:t>
            </a:r>
            <a:r>
              <a:rPr lang="en-US" sz="1400" dirty="0" smtClean="0"/>
              <a:t>F</a:t>
            </a:r>
            <a:r>
              <a:rPr lang="en-US" dirty="0" smtClean="0"/>
              <a:t> Comparison</a:t>
            </a:r>
            <a:endParaRPr lang="en-US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Sheet1!$A$6:$A$8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Sheet1!$E$3:$E$5</c:f>
              <c:numCache>
                <c:formatCode>General</c:formatCode>
                <c:ptCount val="3"/>
                <c:pt idx="0">
                  <c:v>1.248</c:v>
                </c:pt>
                <c:pt idx="1">
                  <c:v>0.966</c:v>
                </c:pt>
                <c:pt idx="2">
                  <c:v>1.139</c:v>
                </c:pt>
              </c:numCache>
            </c:numRef>
          </c:val>
        </c:ser>
        <c:axId val="544973416"/>
        <c:axId val="545004904"/>
      </c:barChart>
      <c:catAx>
        <c:axId val="544973416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004904"/>
        <c:crosses val="autoZero"/>
        <c:auto val="1"/>
        <c:lblAlgn val="ctr"/>
        <c:lblOffset val="100"/>
      </c:catAx>
      <c:valAx>
        <c:axId val="545004904"/>
        <c:scaling>
          <c:orientation val="minMax"/>
          <c:max val="1.4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4973416"/>
        <c:crosses val="autoZero"/>
        <c:crossBetween val="between"/>
      </c:valAx>
    </c:plotArea>
    <c:plotVisOnly val="1"/>
    <c:dispBlanksAs val="gap"/>
  </c:chart>
  <c:externalData r:id="rId1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/>
              <a:t>Exit</a:t>
            </a:r>
            <a:r>
              <a:rPr lang="en-US" baseline="0"/>
              <a:t> Velocity</a:t>
            </a:r>
            <a:r>
              <a:rPr lang="en-US"/>
              <a:t> Comparison (m/s)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Sheet1!$A$3:$A$5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Sheet1!$E$6:$E$8</c:f>
              <c:numCache>
                <c:formatCode>General</c:formatCode>
                <c:ptCount val="3"/>
                <c:pt idx="0">
                  <c:v>2148.0</c:v>
                </c:pt>
                <c:pt idx="1">
                  <c:v>1711.0</c:v>
                </c:pt>
                <c:pt idx="2">
                  <c:v>1944.8</c:v>
                </c:pt>
              </c:numCache>
            </c:numRef>
          </c:val>
        </c:ser>
        <c:axId val="465200648"/>
        <c:axId val="465357128"/>
      </c:barChart>
      <c:catAx>
        <c:axId val="46520064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65357128"/>
        <c:crosses val="autoZero"/>
        <c:auto val="1"/>
        <c:lblAlgn val="ctr"/>
        <c:lblOffset val="100"/>
      </c:catAx>
      <c:valAx>
        <c:axId val="465357128"/>
        <c:scaling>
          <c:orientation val="minMax"/>
          <c:max val="2500.0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65200648"/>
        <c:crosses val="autoZero"/>
        <c:crossBetween val="between"/>
      </c:valAx>
    </c:plotArea>
    <c:plotVisOnly val="1"/>
    <c:dispBlanksAs val="gap"/>
  </c:chart>
  <c:externalData r:id="rId1"/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/>
              <a:t>Exit</a:t>
            </a:r>
            <a:r>
              <a:rPr lang="en-US" baseline="0"/>
              <a:t> Velocity</a:t>
            </a:r>
            <a:r>
              <a:rPr lang="en-US"/>
              <a:t> Comparison (m/s)</a:t>
            </a:r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Sheet1!$A$6:$A$8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Sheet1!$E$6:$E$8</c:f>
              <c:numCache>
                <c:formatCode>General</c:formatCode>
                <c:ptCount val="3"/>
                <c:pt idx="0">
                  <c:v>2148.0</c:v>
                </c:pt>
                <c:pt idx="1">
                  <c:v>1711.0</c:v>
                </c:pt>
                <c:pt idx="2">
                  <c:v>1944.8</c:v>
                </c:pt>
              </c:numCache>
            </c:numRef>
          </c:val>
        </c:ser>
        <c:axId val="465334088"/>
        <c:axId val="465382792"/>
      </c:barChart>
      <c:catAx>
        <c:axId val="46533408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65382792"/>
        <c:crosses val="autoZero"/>
        <c:auto val="1"/>
        <c:lblAlgn val="ctr"/>
        <c:lblOffset val="100"/>
      </c:catAx>
      <c:valAx>
        <c:axId val="465382792"/>
        <c:scaling>
          <c:orientation val="minMax"/>
          <c:max val="2500.0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465334088"/>
        <c:crosses val="autoZero"/>
        <c:crossBetween val="between"/>
      </c:valAx>
    </c:plotArea>
    <c:plotVisOnly val="1"/>
    <c:dispBlanksAs val="gap"/>
  </c:chart>
  <c:externalData r:id="rId1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ja-JP"/>
  <c:style val="2"/>
  <c:chart>
    <c:title>
      <c:tx>
        <c:rich>
          <a:bodyPr/>
          <a:lstStyle/>
          <a:p>
            <a:pPr>
              <a:defRPr lang="en-US"/>
            </a:pPr>
            <a:r>
              <a:rPr lang="en-US" dirty="0" smtClean="0"/>
              <a:t>C</a:t>
            </a:r>
            <a:r>
              <a:rPr lang="en-US" sz="1400" dirty="0" smtClean="0"/>
              <a:t>F</a:t>
            </a:r>
            <a:r>
              <a:rPr lang="en-US" baseline="0" dirty="0" smtClean="0"/>
              <a:t> </a:t>
            </a:r>
            <a:r>
              <a:rPr lang="en-US" dirty="0" smtClean="0"/>
              <a:t>Comparison</a:t>
            </a:r>
            <a:endParaRPr lang="en-US" dirty="0"/>
          </a:p>
        </c:rich>
      </c:tx>
      <c:layout/>
    </c:title>
    <c:plotArea>
      <c:layout/>
      <c:barChart>
        <c:barDir val="col"/>
        <c:grouping val="clustered"/>
        <c:ser>
          <c:idx val="0"/>
          <c:order val="0"/>
          <c:cat>
            <c:strRef>
              <c:f>Sheet1!$A$3:$A$5</c:f>
              <c:strCache>
                <c:ptCount val="3"/>
                <c:pt idx="0">
                  <c:v>Predicted (frozen)</c:v>
                </c:pt>
                <c:pt idx="1">
                  <c:v>Predicted (equilibrium)</c:v>
                </c:pt>
                <c:pt idx="2">
                  <c:v>Actual (averaged)</c:v>
                </c:pt>
              </c:strCache>
            </c:strRef>
          </c:cat>
          <c:val>
            <c:numRef>
              <c:f>Sheet1!$E$3:$E$5</c:f>
              <c:numCache>
                <c:formatCode>General</c:formatCode>
                <c:ptCount val="3"/>
                <c:pt idx="0">
                  <c:v>1.248</c:v>
                </c:pt>
                <c:pt idx="1">
                  <c:v>0.966</c:v>
                </c:pt>
                <c:pt idx="2">
                  <c:v>1.139</c:v>
                </c:pt>
              </c:numCache>
            </c:numRef>
          </c:val>
        </c:ser>
        <c:axId val="545066728"/>
        <c:axId val="545069944"/>
      </c:barChart>
      <c:catAx>
        <c:axId val="545066728"/>
        <c:scaling>
          <c:orientation val="minMax"/>
        </c:scaling>
        <c:axPos val="b"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069944"/>
        <c:crosses val="autoZero"/>
        <c:auto val="1"/>
        <c:lblAlgn val="ctr"/>
        <c:lblOffset val="100"/>
      </c:catAx>
      <c:valAx>
        <c:axId val="545069944"/>
        <c:scaling>
          <c:orientation val="minMax"/>
          <c:max val="1.4"/>
          <c:min val="0.0"/>
        </c:scaling>
        <c:axPos val="l"/>
        <c:majorGridlines/>
        <c:numFmt formatCode="General" sourceLinked="1"/>
        <c:majorTickMark val="none"/>
        <c:tickLblPos val="nextTo"/>
        <c:txPr>
          <a:bodyPr/>
          <a:lstStyle/>
          <a:p>
            <a:pPr>
              <a:defRPr lang="en-US"/>
            </a:pPr>
            <a:endParaRPr lang="ja-JP"/>
          </a:p>
        </c:txPr>
        <c:crossAx val="545066728"/>
        <c:crosses val="autoZero"/>
        <c:crossBetween val="between"/>
      </c:valAx>
    </c:plotArea>
    <c:plotVisOnly val="1"/>
    <c:dispBlanksAs val="gap"/>
  </c:chart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79104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7013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236536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75047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35831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08515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682533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739208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10889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2692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13503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20E68-9363-4D8E-846A-77C303608E81}" type="datetimeFigureOut">
              <a:rPr lang="en-US" altLang="ja-JP" smtClean="0"/>
              <a:pPr/>
              <a:t>13.6.5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0CB92F-1855-422D-9094-37BA0A424F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333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Relationship Id="rId3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7.xml"/><Relationship Id="rId3" Type="http://schemas.openxmlformats.org/officeDocument/2006/relationships/chart" Target="../charts/char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57400"/>
            <a:ext cx="8229600" cy="1143000"/>
          </a:xfrm>
        </p:spPr>
        <p:txBody>
          <a:bodyPr/>
          <a:lstStyle/>
          <a:p>
            <a:pPr algn="l"/>
            <a:r>
              <a:rPr lang="en-US" altLang="ja-JP" b="1" dirty="0" smtClean="0">
                <a:solidFill>
                  <a:schemeClr val="bg1"/>
                </a:solidFill>
              </a:rPr>
              <a:t>Brian’s Buddies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388969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ja-JP" dirty="0" smtClean="0">
                <a:solidFill>
                  <a:srgbClr val="FFFFFF"/>
                </a:solidFill>
              </a:rPr>
              <a:t>Max Wu | Michael Si | Whit Parker | Vivian Nguyen</a:t>
            </a:r>
            <a:endParaRPr kumimoji="1" lang="ja-JP" alt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7237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we learned:</a:t>
            </a:r>
          </a:p>
          <a:p>
            <a:pPr lvl="1"/>
            <a:r>
              <a:rPr lang="en-US" dirty="0" smtClean="0"/>
              <a:t>Test run gave us general calibrations for fuel burned, chamber pressure, impulse, etc.</a:t>
            </a:r>
          </a:p>
          <a:p>
            <a:pPr lvl="1"/>
            <a:r>
              <a:rPr lang="en-US" dirty="0" smtClean="0"/>
              <a:t>Need to increase chamber pressure and surface area</a:t>
            </a:r>
          </a:p>
          <a:p>
            <a:pPr lvl="1"/>
            <a:r>
              <a:rPr lang="en-US" dirty="0" smtClean="0"/>
              <a:t>Try grain design with smaller holes</a:t>
            </a:r>
          </a:p>
          <a:p>
            <a:pPr lvl="1"/>
            <a:r>
              <a:rPr lang="en-US" dirty="0" smtClean="0"/>
              <a:t>Complicated grain designs not necessary due to orifice pressure limitation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2325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hael Si\Desktop\1st test f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57200" y="0"/>
            <a:ext cx="8229600" cy="6841863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22272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34155960"/>
              </p:ext>
            </p:extLst>
          </p:nvPr>
        </p:nvGraphicFramePr>
        <p:xfrm>
          <a:off x="304800" y="2133600"/>
          <a:ext cx="3276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Mixture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3.985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580.1</a:t>
                      </a:r>
                      <a:r>
                        <a:rPr lang="en-US" baseline="0" dirty="0" smtClean="0"/>
                        <a:t> N-s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Specific</a:t>
                      </a:r>
                      <a:r>
                        <a:rPr lang="en-US" b="1" baseline="0" dirty="0" smtClean="0"/>
                        <a:t> 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166.99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Fuel burned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71.1 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c*</a:t>
                      </a:r>
                      <a:endParaRPr 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65.9%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</a:t>
                      </a:r>
                      <a:r>
                        <a:rPr lang="en-US" sz="1200" b="1" dirty="0" smtClean="0"/>
                        <a:t>F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88.3%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052823890"/>
              </p:ext>
            </p:extLst>
          </p:nvPr>
        </p:nvGraphicFramePr>
        <p:xfrm>
          <a:off x="3581400" y="3200400"/>
          <a:ext cx="5562600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8710045"/>
              </p:ext>
            </p:extLst>
          </p:nvPr>
        </p:nvGraphicFramePr>
        <p:xfrm>
          <a:off x="3581400" y="0"/>
          <a:ext cx="5562600" cy="320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7937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Michael Si\Desktop\C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579692" y="2362200"/>
            <a:ext cx="4564308" cy="35814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ichael Si\Desktop\csta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2362200"/>
            <a:ext cx="4611195" cy="3581399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CD Nozzle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 Design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5642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chael Si\Desktop\are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1350818" y="1447800"/>
            <a:ext cx="6373813" cy="5464493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CD Nozzle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 Design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7046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Michael Si\Desktop\Captu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5534025" cy="5114925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Michael Si\Documents\Stanford University\Coursework\3rd Year\ME 140\Scripts\Project 7\SolidWorks\CD Nozzle\P101053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237018" y="2362200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CD Nozzle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 Design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81600" y="5257800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*Note: Before firing, throat </a:t>
            </a:r>
          </a:p>
          <a:p>
            <a:r>
              <a:rPr kumimoji="1" lang="en-US" altLang="ja-JP" dirty="0" smtClean="0"/>
              <a:t>  diameter was sanded down to 0.7”</a:t>
            </a:r>
            <a:endParaRPr kumimoji="1" lang="ja-JP" alt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86427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CD nozzle: expansion ratio 2.3</a:t>
            </a:r>
          </a:p>
          <a:p>
            <a:pPr>
              <a:buNone/>
            </a:pPr>
            <a:r>
              <a:rPr lang="en-US" dirty="0" smtClean="0"/>
              <a:t>Fuel grain: 5.375 in.</a:t>
            </a:r>
            <a:endParaRPr lang="en-US" dirty="0"/>
          </a:p>
        </p:txBody>
      </p:sp>
      <p:pic>
        <p:nvPicPr>
          <p:cNvPr id="4098" name="Picture 2" descr="C:\Users\Michael Si\Desktop\316h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135582" y="2362200"/>
            <a:ext cx="5008418" cy="4331842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2  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053013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198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Post-firing</a:t>
            </a:r>
            <a:endParaRPr lang="en-US" dirty="0"/>
          </a:p>
        </p:txBody>
      </p:sp>
      <p:pic>
        <p:nvPicPr>
          <p:cNvPr id="2050" name="Picture 2" descr="C:\Users\Michael Si\Dropbox\Fuel Cell &amp; Rocket Projects\Project 7\Firings\3rd fi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t="12750" b="11925"/>
          <a:stretch/>
        </p:blipFill>
        <p:spPr bwMode="auto">
          <a:xfrm rot="16200000">
            <a:off x="3833412" y="1743047"/>
            <a:ext cx="4876800" cy="4895906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7133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Test Firing 2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0808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153400" cy="4525963"/>
          </a:xfrm>
        </p:spPr>
        <p:txBody>
          <a:bodyPr/>
          <a:lstStyle/>
          <a:p>
            <a:pPr>
              <a:buNone/>
            </a:pPr>
            <a:r>
              <a:rPr lang="en-US" dirty="0"/>
              <a:t>What we </a:t>
            </a:r>
            <a:r>
              <a:rPr lang="en-US" dirty="0" smtClean="0"/>
              <a:t>learned:</a:t>
            </a:r>
          </a:p>
          <a:p>
            <a:pPr lvl="1"/>
            <a:r>
              <a:rPr lang="en-US" dirty="0" smtClean="0"/>
              <a:t>Burned out almost all fuel grain</a:t>
            </a:r>
          </a:p>
          <a:p>
            <a:pPr lvl="1"/>
            <a:r>
              <a:rPr lang="en-US" dirty="0" smtClean="0"/>
              <a:t>Holes too constricted, caused foul</a:t>
            </a:r>
          </a:p>
          <a:p>
            <a:pPr lvl="2"/>
            <a:r>
              <a:rPr lang="en-US" dirty="0" smtClean="0"/>
              <a:t>Need larger holes and less surface area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2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78245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12838"/>
          </a:xfrm>
          <a:solidFill>
            <a:srgbClr val="BB3613"/>
          </a:solidFill>
        </p:spPr>
        <p:txBody>
          <a:bodyPr>
            <a:normAutofit fontScale="90000"/>
          </a:bodyPr>
          <a:lstStyle/>
          <a:p>
            <a:pPr algn="r"/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                                    Design Process  </a:t>
            </a: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3820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Designed simple grain to calibrate surface area-pressure relation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Analyzed pressure data to design appropriate CD nozzle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Used precision machining (e.g. CNC) to manufacture higher surface area grains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Iterated to maximize impulse while attempting to not foul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4295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Michael Si\Desktop\3rd test fir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76455" y="-18144"/>
            <a:ext cx="8562745" cy="6876144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51171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99099311"/>
              </p:ext>
            </p:extLst>
          </p:nvPr>
        </p:nvGraphicFramePr>
        <p:xfrm>
          <a:off x="304800" y="2057400"/>
          <a:ext cx="3276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Mixture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2.17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756.5 N-s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Specific</a:t>
                      </a:r>
                      <a:r>
                        <a:rPr lang="en-US" b="1" baseline="0" dirty="0" smtClean="0"/>
                        <a:t> 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198.45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Fuel burned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122.7 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c*</a:t>
                      </a:r>
                      <a:endParaRPr 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86.2%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</a:t>
                      </a:r>
                      <a:r>
                        <a:rPr lang="en-US" sz="1200" b="1" dirty="0" smtClean="0"/>
                        <a:t>F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91.3%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241081135"/>
              </p:ext>
            </p:extLst>
          </p:nvPr>
        </p:nvGraphicFramePr>
        <p:xfrm>
          <a:off x="3581400" y="0"/>
          <a:ext cx="5562600" cy="3352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61378779"/>
              </p:ext>
            </p:extLst>
          </p:nvPr>
        </p:nvGraphicFramePr>
        <p:xfrm>
          <a:off x="3581400" y="3352800"/>
          <a:ext cx="5562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5718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CD nozzle: </a:t>
            </a:r>
            <a:r>
              <a:rPr lang="en-US" dirty="0"/>
              <a:t>expansion ratio 2.3</a:t>
            </a:r>
          </a:p>
          <a:p>
            <a:pPr>
              <a:buNone/>
            </a:pPr>
            <a:r>
              <a:rPr lang="en-US" dirty="0" smtClean="0"/>
              <a:t>Fuel grain: 7.375 in.</a:t>
            </a:r>
            <a:endParaRPr lang="en-US" dirty="0"/>
          </a:p>
        </p:txBody>
      </p:sp>
      <p:pic>
        <p:nvPicPr>
          <p:cNvPr id="1026" name="Picture 2" descr="C:\Users\Michael Si\Desktop\14and1564holes187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655757"/>
            <a:ext cx="5410200" cy="4216098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noProof="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1385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198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Post-firing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3985038" y="1699666"/>
            <a:ext cx="4339244" cy="452768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noProof="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827076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Test Firing 3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9538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81200"/>
            <a:ext cx="8229600" cy="4525963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What we learned:</a:t>
            </a:r>
          </a:p>
          <a:p>
            <a:pPr lvl="1"/>
            <a:r>
              <a:rPr lang="en-US" dirty="0" smtClean="0"/>
              <a:t>We had a good design, but a tiny foul</a:t>
            </a:r>
          </a:p>
          <a:p>
            <a:pPr lvl="1"/>
            <a:r>
              <a:rPr lang="en-US" dirty="0" smtClean="0"/>
              <a:t>We needed to fine tune a little more, but ran out of time</a:t>
            </a:r>
          </a:p>
          <a:p>
            <a:pPr lvl="2"/>
            <a:r>
              <a:rPr lang="en-US" dirty="0" smtClean="0"/>
              <a:t>Slightly increase throat diameter</a:t>
            </a:r>
          </a:p>
          <a:p>
            <a:pPr lvl="2"/>
            <a:r>
              <a:rPr lang="en-US" dirty="0" smtClean="0"/>
              <a:t>Chamfer hole inlets for less restricted flow</a:t>
            </a:r>
          </a:p>
          <a:p>
            <a:pPr lvl="1"/>
            <a:r>
              <a:rPr lang="en-US" dirty="0" smtClean="0"/>
              <a:t>Small factors, like alignment, can cause problems</a:t>
            </a:r>
          </a:p>
          <a:p>
            <a:pPr lvl="1"/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</a:t>
            </a:r>
            <a:r>
              <a:rPr lang="en-US" sz="400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3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169814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rd firing plo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11545" y="332792"/>
            <a:ext cx="9144000" cy="6220408"/>
          </a:xfrm>
          <a:prstGeom prst="rect">
            <a:avLst/>
          </a:prstGeo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43246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4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683813576"/>
              </p:ext>
            </p:extLst>
          </p:nvPr>
        </p:nvGraphicFramePr>
        <p:xfrm>
          <a:off x="381000" y="2057400"/>
          <a:ext cx="3276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Mixture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2.542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753.4 </a:t>
                      </a:r>
                      <a:r>
                        <a:rPr lang="en-US" baseline="0" dirty="0" smtClean="0"/>
                        <a:t>N-s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Specific</a:t>
                      </a:r>
                      <a:r>
                        <a:rPr lang="en-US" b="1" baseline="0" dirty="0" smtClean="0"/>
                        <a:t> 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199.47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Fuel burned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108.8 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c*</a:t>
                      </a:r>
                      <a:endParaRPr 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89.1%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</a:t>
                      </a:r>
                      <a:r>
                        <a:rPr lang="en-US" sz="1200" b="1" dirty="0" smtClean="0"/>
                        <a:t>F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84.2 %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937663160"/>
              </p:ext>
            </p:extLst>
          </p:nvPr>
        </p:nvGraphicFramePr>
        <p:xfrm>
          <a:off x="3657600" y="3429000"/>
          <a:ext cx="5486400" cy="342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492736127"/>
              </p:ext>
            </p:extLst>
          </p:nvPr>
        </p:nvGraphicFramePr>
        <p:xfrm>
          <a:off x="3657600" y="-27710"/>
          <a:ext cx="5486400" cy="34567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8249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Lessons Learned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Precision machining is critical</a:t>
            </a:r>
          </a:p>
          <a:p>
            <a:r>
              <a:rPr lang="en-US" dirty="0" smtClean="0"/>
              <a:t>Increasing tolerances gives you more leeway</a:t>
            </a:r>
          </a:p>
          <a:p>
            <a:r>
              <a:rPr lang="en-US" dirty="0" smtClean="0"/>
              <a:t>Timing is of the essence (especially with PRL reservations)</a:t>
            </a:r>
          </a:p>
          <a:p>
            <a:r>
              <a:rPr lang="en-US" dirty="0" smtClean="0"/>
              <a:t>Checking parts are to spec before firing slot is key</a:t>
            </a:r>
          </a:p>
          <a:p>
            <a:r>
              <a:rPr lang="en-US" dirty="0" smtClean="0"/>
              <a:t>Hole size can be more important than surface area</a:t>
            </a:r>
          </a:p>
          <a:p>
            <a:r>
              <a:rPr lang="en-US" dirty="0" smtClean="0"/>
              <a:t>Simple designs are sufficient for limitations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ea typeface="+mj-ea"/>
                <a:cs typeface="Century Gothic"/>
              </a:rPr>
              <a:t>Lessons Learned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47295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62200"/>
            <a:ext cx="9144000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Thank You!</a:t>
            </a:r>
            <a:endParaRPr lang="en-US" sz="4000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429000"/>
            <a:ext cx="9144000" cy="914400"/>
          </a:xfrm>
        </p:spPr>
        <p:txBody>
          <a:bodyPr/>
          <a:lstStyle/>
          <a:p>
            <a:pPr marL="0" indent="0" algn="ctr">
              <a:buNone/>
            </a:pPr>
            <a:r>
              <a:rPr lang="en-US" b="1" dirty="0" smtClean="0">
                <a:solidFill>
                  <a:srgbClr val="FFFFFF"/>
                </a:solidFill>
                <a:latin typeface="Century Gothic"/>
                <a:cs typeface="Century Gothic"/>
              </a:rPr>
              <a:t>¿Questions?</a:t>
            </a:r>
            <a:endParaRPr lang="en-US" b="1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4278813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 smtClean="0"/>
              <a:t>Stock nozzle: converging only (dia. = 0.701 in.)</a:t>
            </a:r>
          </a:p>
          <a:p>
            <a:pPr>
              <a:buNone/>
            </a:pPr>
            <a:r>
              <a:rPr lang="en-US" dirty="0" smtClean="0"/>
              <a:t>Fuel grain: large circular hole 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What we learned:</a:t>
            </a:r>
          </a:p>
          <a:p>
            <a:pPr lvl="1"/>
            <a:r>
              <a:rPr lang="en-US" dirty="0" smtClean="0"/>
              <a:t>Maximum </a:t>
            </a:r>
            <a:r>
              <a:rPr lang="en-US" dirty="0" err="1" smtClean="0"/>
              <a:t>unchoked</a:t>
            </a:r>
            <a:r>
              <a:rPr lang="en-US" dirty="0" smtClean="0"/>
              <a:t> orifice pressure is ~1000 </a:t>
            </a:r>
            <a:r>
              <a:rPr lang="en-US" dirty="0" err="1" smtClean="0"/>
              <a:t>kPa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rimarily want to burn more fuel for subsequent tests</a:t>
            </a:r>
          </a:p>
          <a:p>
            <a:pPr lvl="1"/>
            <a:r>
              <a:rPr lang="en-US" dirty="0" smtClean="0"/>
              <a:t>Estimate of expansion ratio for converging-diverging nozzle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12838"/>
          </a:xfrm>
          <a:solidFill>
            <a:srgbClr val="BB3613"/>
          </a:solidFill>
        </p:spPr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Lab Stock Rocket Firing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6743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Lab Stock Rocket Firing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984965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6200" y="0"/>
            <a:ext cx="8943109" cy="7060936"/>
          </a:xfrm>
        </p:spPr>
      </p:pic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31433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567868234"/>
              </p:ext>
            </p:extLst>
          </p:nvPr>
        </p:nvGraphicFramePr>
        <p:xfrm>
          <a:off x="304800" y="2209800"/>
          <a:ext cx="32766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1524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Properties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Value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Mixture 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31.6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203.7 N-s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Specific</a:t>
                      </a:r>
                      <a:r>
                        <a:rPr lang="en-US" b="1" baseline="0" dirty="0" smtClean="0"/>
                        <a:t> impulse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68.55 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Fuel burned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9.3 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c*</a:t>
                      </a:r>
                      <a:endParaRPr lang="en-US" sz="16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24.5%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ɳ</a:t>
                      </a:r>
                      <a:r>
                        <a:rPr lang="en-US" sz="1600" b="1" dirty="0" smtClean="0"/>
                        <a:t>c</a:t>
                      </a:r>
                      <a:r>
                        <a:rPr lang="en-US" sz="1200" b="1" dirty="0" smtClean="0"/>
                        <a:t>F</a:t>
                      </a:r>
                      <a:endParaRPr lang="en-US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80.3%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982017139"/>
              </p:ext>
            </p:extLst>
          </p:nvPr>
        </p:nvGraphicFramePr>
        <p:xfrm>
          <a:off x="3581400" y="-34636"/>
          <a:ext cx="5562600" cy="3387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310762124"/>
              </p:ext>
            </p:extLst>
          </p:nvPr>
        </p:nvGraphicFramePr>
        <p:xfrm>
          <a:off x="3581400" y="3352800"/>
          <a:ext cx="5562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409527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Stock nozzle: converging only (dia. = 0.701 in.)</a:t>
            </a:r>
          </a:p>
          <a:p>
            <a:pPr>
              <a:buNone/>
            </a:pPr>
            <a:r>
              <a:rPr lang="en-US" dirty="0" smtClean="0"/>
              <a:t>Fuel grain: 7.375 in.</a:t>
            </a:r>
            <a:endParaRPr lang="en-US" dirty="0"/>
          </a:p>
        </p:txBody>
      </p:sp>
      <p:pic>
        <p:nvPicPr>
          <p:cNvPr id="1026" name="Picture 2" descr="C:\Users\Michael Si\Desktop\732ho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11782" y="2667000"/>
            <a:ext cx="4953000" cy="4391660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304800"/>
            <a:ext cx="9144000" cy="1112838"/>
          </a:xfrm>
          <a:prstGeom prst="rect">
            <a:avLst/>
          </a:prstGeom>
          <a:solidFill>
            <a:srgbClr val="BB3613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+mj-ea"/>
                <a:cs typeface="Century Gothic"/>
              </a:rPr>
              <a:t>Test Firing 1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j-ea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9042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31982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Post-firing</a:t>
            </a:r>
            <a:endParaRPr lang="en-US" dirty="0"/>
          </a:p>
        </p:txBody>
      </p:sp>
      <p:pic>
        <p:nvPicPr>
          <p:cNvPr id="7" name="Picture 2" descr="C:\Users\Michael Si\Dropbox\Fuel Cell &amp; Rocket Projects\Project 7\Firings\1st firin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8939" t="5540" r="25000" b="6109"/>
          <a:stretch/>
        </p:blipFill>
        <p:spPr bwMode="auto">
          <a:xfrm rot="16200000">
            <a:off x="2985490" y="672110"/>
            <a:ext cx="3345873" cy="7030853"/>
          </a:xfrm>
          <a:prstGeom prst="rect">
            <a:avLst/>
          </a:prstGeom>
          <a:noFill/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304800"/>
            <a:ext cx="9144000" cy="1112838"/>
          </a:xfrm>
          <a:solidFill>
            <a:srgbClr val="BB3613"/>
          </a:solidFill>
        </p:spPr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Test Firing 1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83713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Test Firing 1</a:t>
            </a:r>
            <a:endParaRPr lang="en-US" sz="4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0231898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539</Words>
  <Application>Microsoft Macintosh PowerPoint</Application>
  <PresentationFormat>On-screen Show (4:3)</PresentationFormat>
  <Paragraphs>131</Paragraphs>
  <Slides>29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Brian’s Buddies</vt:lpstr>
      <vt:lpstr>                                     Design Process  </vt:lpstr>
      <vt:lpstr>Lab Stock Rocket Firing</vt:lpstr>
      <vt:lpstr>Lab Stock Rocket Firing</vt:lpstr>
      <vt:lpstr>Slide 5</vt:lpstr>
      <vt:lpstr>Slide 6</vt:lpstr>
      <vt:lpstr>Slide 7</vt:lpstr>
      <vt:lpstr>Test Firing 1</vt:lpstr>
      <vt:lpstr>Test Firing 1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Test Firing 2</vt:lpstr>
      <vt:lpstr>Slide 19</vt:lpstr>
      <vt:lpstr>Slide 20</vt:lpstr>
      <vt:lpstr>Slide 21</vt:lpstr>
      <vt:lpstr>Slide 22</vt:lpstr>
      <vt:lpstr>Slide 23</vt:lpstr>
      <vt:lpstr>Test Firing 3</vt:lpstr>
      <vt:lpstr>Slide 25</vt:lpstr>
      <vt:lpstr>Slide 26</vt:lpstr>
      <vt:lpstr>Slide 27</vt:lpstr>
      <vt:lpstr>Lessons Learned</vt:lpstr>
      <vt:lpstr>Thank You!</vt:lpstr>
    </vt:vector>
  </TitlesOfParts>
  <Company>Stanford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ME140 Final Presentation</dc:title>
  <dc:creator>Michael Hongbo Si</dc:creator>
  <cp:lastModifiedBy>Vivian Nguyen</cp:lastModifiedBy>
  <cp:revision>34</cp:revision>
  <dcterms:created xsi:type="dcterms:W3CDTF">2013-06-06T03:57:06Z</dcterms:created>
  <dcterms:modified xsi:type="dcterms:W3CDTF">2013-06-06T03:58:18Z</dcterms:modified>
</cp:coreProperties>
</file>